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notesMasterIdLst>
    <p:notesMasterId r:id="rId16"/>
  </p:notesMasterIdLst>
  <p:sldIdLst>
    <p:sldId id="256" r:id="rId2"/>
    <p:sldId id="288" r:id="rId3"/>
    <p:sldId id="331" r:id="rId4"/>
    <p:sldId id="316" r:id="rId5"/>
    <p:sldId id="266" r:id="rId6"/>
    <p:sldId id="329" r:id="rId7"/>
    <p:sldId id="293" r:id="rId8"/>
    <p:sldId id="323" r:id="rId9"/>
    <p:sldId id="325" r:id="rId10"/>
    <p:sldId id="282" r:id="rId11"/>
    <p:sldId id="328" r:id="rId12"/>
    <p:sldId id="324" r:id="rId13"/>
    <p:sldId id="332" r:id="rId14"/>
    <p:sldId id="330" r:id="rId15"/>
  </p:sldIdLst>
  <p:sldSz cx="9144000" cy="6858000" type="screen4x3"/>
  <p:notesSz cx="6946900" cy="9283700"/>
  <p:defaultTextStyle>
    <a:defPPr>
      <a:defRPr lang="en-AU"/>
    </a:defPPr>
    <a:lvl1pPr algn="l" rtl="0" fontAlgn="base">
      <a:spcBef>
        <a:spcPct val="0"/>
      </a:spcBef>
      <a:spcAft>
        <a:spcPct val="0"/>
      </a:spcAft>
      <a:defRPr kern="1200">
        <a:solidFill>
          <a:schemeClr val="tx1"/>
        </a:solidFill>
        <a:latin typeface="Verdana" pitchFamily="34" charset="0"/>
        <a:ea typeface="+mn-ea"/>
        <a:cs typeface="Times New Roman" pitchFamily="18" charset="0"/>
      </a:defRPr>
    </a:lvl1pPr>
    <a:lvl2pPr marL="457200" algn="l" rtl="0" fontAlgn="base">
      <a:spcBef>
        <a:spcPct val="0"/>
      </a:spcBef>
      <a:spcAft>
        <a:spcPct val="0"/>
      </a:spcAft>
      <a:defRPr kern="1200">
        <a:solidFill>
          <a:schemeClr val="tx1"/>
        </a:solidFill>
        <a:latin typeface="Verdana" pitchFamily="34" charset="0"/>
        <a:ea typeface="+mn-ea"/>
        <a:cs typeface="Times New Roman" pitchFamily="18" charset="0"/>
      </a:defRPr>
    </a:lvl2pPr>
    <a:lvl3pPr marL="914400" algn="l" rtl="0" fontAlgn="base">
      <a:spcBef>
        <a:spcPct val="0"/>
      </a:spcBef>
      <a:spcAft>
        <a:spcPct val="0"/>
      </a:spcAft>
      <a:defRPr kern="1200">
        <a:solidFill>
          <a:schemeClr val="tx1"/>
        </a:solidFill>
        <a:latin typeface="Verdana" pitchFamily="34" charset="0"/>
        <a:ea typeface="+mn-ea"/>
        <a:cs typeface="Times New Roman" pitchFamily="18" charset="0"/>
      </a:defRPr>
    </a:lvl3pPr>
    <a:lvl4pPr marL="1371600" algn="l" rtl="0" fontAlgn="base">
      <a:spcBef>
        <a:spcPct val="0"/>
      </a:spcBef>
      <a:spcAft>
        <a:spcPct val="0"/>
      </a:spcAft>
      <a:defRPr kern="1200">
        <a:solidFill>
          <a:schemeClr val="tx1"/>
        </a:solidFill>
        <a:latin typeface="Verdana" pitchFamily="34" charset="0"/>
        <a:ea typeface="+mn-ea"/>
        <a:cs typeface="Times New Roman" pitchFamily="18" charset="0"/>
      </a:defRPr>
    </a:lvl4pPr>
    <a:lvl5pPr marL="1828800" algn="l" rtl="0" fontAlgn="base">
      <a:spcBef>
        <a:spcPct val="0"/>
      </a:spcBef>
      <a:spcAft>
        <a:spcPct val="0"/>
      </a:spcAft>
      <a:defRPr kern="1200">
        <a:solidFill>
          <a:schemeClr val="tx1"/>
        </a:solidFill>
        <a:latin typeface="Verdana" pitchFamily="34" charset="0"/>
        <a:ea typeface="+mn-ea"/>
        <a:cs typeface="Times New Roman" pitchFamily="18" charset="0"/>
      </a:defRPr>
    </a:lvl5pPr>
    <a:lvl6pPr marL="2286000" algn="l" defTabSz="914400" rtl="0" eaLnBrk="1" latinLnBrk="0" hangingPunct="1">
      <a:defRPr kern="1200">
        <a:solidFill>
          <a:schemeClr val="tx1"/>
        </a:solidFill>
        <a:latin typeface="Verdana" pitchFamily="34" charset="0"/>
        <a:ea typeface="+mn-ea"/>
        <a:cs typeface="Times New Roman" pitchFamily="18" charset="0"/>
      </a:defRPr>
    </a:lvl6pPr>
    <a:lvl7pPr marL="2743200" algn="l" defTabSz="914400" rtl="0" eaLnBrk="1" latinLnBrk="0" hangingPunct="1">
      <a:defRPr kern="1200">
        <a:solidFill>
          <a:schemeClr val="tx1"/>
        </a:solidFill>
        <a:latin typeface="Verdana" pitchFamily="34" charset="0"/>
        <a:ea typeface="+mn-ea"/>
        <a:cs typeface="Times New Roman" pitchFamily="18" charset="0"/>
      </a:defRPr>
    </a:lvl7pPr>
    <a:lvl8pPr marL="3200400" algn="l" defTabSz="914400" rtl="0" eaLnBrk="1" latinLnBrk="0" hangingPunct="1">
      <a:defRPr kern="1200">
        <a:solidFill>
          <a:schemeClr val="tx1"/>
        </a:solidFill>
        <a:latin typeface="Verdana" pitchFamily="34" charset="0"/>
        <a:ea typeface="+mn-ea"/>
        <a:cs typeface="Times New Roman" pitchFamily="18" charset="0"/>
      </a:defRPr>
    </a:lvl8pPr>
    <a:lvl9pPr marL="3657600" algn="l" defTabSz="914400" rtl="0" eaLnBrk="1" latinLnBrk="0" hangingPunct="1">
      <a:defRPr kern="1200">
        <a:solidFill>
          <a:schemeClr val="tx1"/>
        </a:solidFill>
        <a:latin typeface="Verdana" pitchFamily="34"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46" autoAdjust="0"/>
    <p:restoredTop sz="92636" autoAdjust="0"/>
  </p:normalViewPr>
  <p:slideViewPr>
    <p:cSldViewPr>
      <p:cViewPr varScale="1">
        <p:scale>
          <a:sx n="84" d="100"/>
          <a:sy n="84" d="100"/>
        </p:scale>
        <p:origin x="1344" y="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AU" dirty="0"/>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AU" dirty="0"/>
          </a:p>
        </p:txBody>
      </p:sp>
      <p:sp>
        <p:nvSpPr>
          <p:cNvPr id="22532"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AU" dirty="0"/>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F6F5E839-AB20-4F88-A040-46CECD64713F}" type="slidenum">
              <a:rPr lang="en-AU"/>
              <a:pPr>
                <a:defRPr/>
              </a:pPr>
              <a:t>‹#›</a:t>
            </a:fld>
            <a:endParaRPr lang="en-AU" dirty="0"/>
          </a:p>
        </p:txBody>
      </p:sp>
    </p:spTree>
    <p:extLst>
      <p:ext uri="{BB962C8B-B14F-4D97-AF65-F5344CB8AC3E}">
        <p14:creationId xmlns:p14="http://schemas.microsoft.com/office/powerpoint/2010/main" val="36118399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pPr>
              <a:defRPr/>
            </a:pPr>
            <a:fld id="{F6F5E839-AB20-4F88-A040-46CECD64713F}" type="slidenum">
              <a:rPr lang="en-AU" smtClean="0"/>
              <a:pPr>
                <a:defRPr/>
              </a:pPr>
              <a:t>4</a:t>
            </a:fld>
            <a:endParaRPr lang="en-AU"/>
          </a:p>
        </p:txBody>
      </p:sp>
    </p:spTree>
    <p:extLst>
      <p:ext uri="{BB962C8B-B14F-4D97-AF65-F5344CB8AC3E}">
        <p14:creationId xmlns:p14="http://schemas.microsoft.com/office/powerpoint/2010/main" val="1646032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pPr>
              <a:defRPr/>
            </a:pPr>
            <a:fld id="{F6F5E839-AB20-4F88-A040-46CECD64713F}" type="slidenum">
              <a:rPr lang="en-AU" smtClean="0"/>
              <a:pPr>
                <a:defRPr/>
              </a:pPr>
              <a:t>7</a:t>
            </a:fld>
            <a:endParaRPr lang="en-AU"/>
          </a:p>
        </p:txBody>
      </p:sp>
    </p:spTree>
    <p:extLst>
      <p:ext uri="{BB962C8B-B14F-4D97-AF65-F5344CB8AC3E}">
        <p14:creationId xmlns:p14="http://schemas.microsoft.com/office/powerpoint/2010/main" val="811176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a:defRPr/>
            </a:pPr>
            <a:fld id="{F6F5E839-AB20-4F88-A040-46CECD64713F}" type="slidenum">
              <a:rPr lang="en-AU" smtClean="0"/>
              <a:pPr>
                <a:defRPr/>
              </a:pPr>
              <a:t>9</a:t>
            </a:fld>
            <a:endParaRPr lang="en-AU" dirty="0"/>
          </a:p>
        </p:txBody>
      </p:sp>
    </p:spTree>
    <p:extLst>
      <p:ext uri="{BB962C8B-B14F-4D97-AF65-F5344CB8AC3E}">
        <p14:creationId xmlns:p14="http://schemas.microsoft.com/office/powerpoint/2010/main" val="1944478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pPr>
              <a:defRPr/>
            </a:pPr>
            <a:fld id="{28738CF5-66E1-405F-B12C-B3F4576AF9EB}" type="datetimeFigureOut">
              <a:rPr lang="en-US" smtClean="0"/>
              <a:pPr>
                <a:defRPr/>
              </a:pPr>
              <a:t>7/15/2021</a:t>
            </a:fld>
            <a:endParaRPr lang="en-AU" dirty="0"/>
          </a:p>
        </p:txBody>
      </p:sp>
      <p:sp>
        <p:nvSpPr>
          <p:cNvPr id="20" name="Footer Placeholder 19"/>
          <p:cNvSpPr>
            <a:spLocks noGrp="1"/>
          </p:cNvSpPr>
          <p:nvPr>
            <p:ph type="ftr" sz="quarter" idx="11"/>
          </p:nvPr>
        </p:nvSpPr>
        <p:spPr/>
        <p:txBody>
          <a:bodyPr/>
          <a:lstStyle/>
          <a:p>
            <a:pPr>
              <a:defRPr/>
            </a:pPr>
            <a:endParaRPr lang="en-AU" dirty="0"/>
          </a:p>
        </p:txBody>
      </p:sp>
      <p:sp>
        <p:nvSpPr>
          <p:cNvPr id="10" name="Slide Number Placeholder 9"/>
          <p:cNvSpPr>
            <a:spLocks noGrp="1"/>
          </p:cNvSpPr>
          <p:nvPr>
            <p:ph type="sldNum" sz="quarter" idx="12"/>
          </p:nvPr>
        </p:nvSpPr>
        <p:spPr/>
        <p:txBody>
          <a:bodyPr/>
          <a:lstStyle/>
          <a:p>
            <a:pPr>
              <a:defRPr/>
            </a:pPr>
            <a:fld id="{5BAD86E5-7F39-4D1B-BD2B-24632C6A80BB}" type="slidenum">
              <a:rPr lang="en-AU" smtClean="0"/>
              <a:pPr>
                <a:defRPr/>
              </a:pPr>
              <a:t>‹#›</a:t>
            </a:fld>
            <a:endParaRPr lang="en-AU"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AFEFEB5B-4017-4CC1-8903-F2AF6BD561BE}" type="datetimeFigureOut">
              <a:rPr lang="en-US" smtClean="0"/>
              <a:pPr>
                <a:defRPr/>
              </a:pPr>
              <a:t>7/15/2021</a:t>
            </a:fld>
            <a:endParaRPr lang="en-AU" dirty="0"/>
          </a:p>
        </p:txBody>
      </p:sp>
      <p:sp>
        <p:nvSpPr>
          <p:cNvPr id="5" name="Footer Placeholder 4"/>
          <p:cNvSpPr>
            <a:spLocks noGrp="1"/>
          </p:cNvSpPr>
          <p:nvPr>
            <p:ph type="ftr" sz="quarter" idx="11"/>
          </p:nvPr>
        </p:nvSpPr>
        <p:spPr/>
        <p:txBody>
          <a:bodyPr/>
          <a:lstStyle/>
          <a:p>
            <a:pPr>
              <a:defRPr/>
            </a:pPr>
            <a:endParaRPr lang="en-AU" dirty="0"/>
          </a:p>
        </p:txBody>
      </p:sp>
      <p:sp>
        <p:nvSpPr>
          <p:cNvPr id="6" name="Slide Number Placeholder 5"/>
          <p:cNvSpPr>
            <a:spLocks noGrp="1"/>
          </p:cNvSpPr>
          <p:nvPr>
            <p:ph type="sldNum" sz="quarter" idx="12"/>
          </p:nvPr>
        </p:nvSpPr>
        <p:spPr/>
        <p:txBody>
          <a:bodyPr/>
          <a:lstStyle/>
          <a:p>
            <a:pPr>
              <a:defRPr/>
            </a:pPr>
            <a:fld id="{21175902-3C6A-4A51-9FF9-241CD4165DF0}" type="slidenum">
              <a:rPr lang="en-AU" smtClean="0"/>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B3268220-146D-47C4-B19D-33AF231DE238}" type="datetimeFigureOut">
              <a:rPr lang="en-US" smtClean="0"/>
              <a:pPr>
                <a:defRPr/>
              </a:pPr>
              <a:t>7/15/2021</a:t>
            </a:fld>
            <a:endParaRPr lang="en-AU" dirty="0"/>
          </a:p>
        </p:txBody>
      </p:sp>
      <p:sp>
        <p:nvSpPr>
          <p:cNvPr id="5" name="Footer Placeholder 4"/>
          <p:cNvSpPr>
            <a:spLocks noGrp="1"/>
          </p:cNvSpPr>
          <p:nvPr>
            <p:ph type="ftr" sz="quarter" idx="11"/>
          </p:nvPr>
        </p:nvSpPr>
        <p:spPr/>
        <p:txBody>
          <a:bodyPr/>
          <a:lstStyle/>
          <a:p>
            <a:pPr>
              <a:defRPr/>
            </a:pPr>
            <a:endParaRPr lang="en-AU" dirty="0"/>
          </a:p>
        </p:txBody>
      </p:sp>
      <p:sp>
        <p:nvSpPr>
          <p:cNvPr id="6" name="Slide Number Placeholder 5"/>
          <p:cNvSpPr>
            <a:spLocks noGrp="1"/>
          </p:cNvSpPr>
          <p:nvPr>
            <p:ph type="sldNum" sz="quarter" idx="12"/>
          </p:nvPr>
        </p:nvSpPr>
        <p:spPr/>
        <p:txBody>
          <a:bodyPr/>
          <a:lstStyle/>
          <a:p>
            <a:pPr>
              <a:defRPr/>
            </a:pPr>
            <a:fld id="{D4D819E5-875B-4E89-85D9-C593C9DBED59}" type="slidenum">
              <a:rPr lang="en-AU" smtClean="0"/>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60176ABA-2316-44CB-B4C8-2774F0FEA09C}" type="datetimeFigureOut">
              <a:rPr lang="en-US" smtClean="0"/>
              <a:pPr>
                <a:defRPr/>
              </a:pPr>
              <a:t>7/15/2021</a:t>
            </a:fld>
            <a:endParaRPr lang="en-AU" dirty="0"/>
          </a:p>
        </p:txBody>
      </p:sp>
      <p:sp>
        <p:nvSpPr>
          <p:cNvPr id="5" name="Footer Placeholder 4"/>
          <p:cNvSpPr>
            <a:spLocks noGrp="1"/>
          </p:cNvSpPr>
          <p:nvPr>
            <p:ph type="ftr" sz="quarter" idx="11"/>
          </p:nvPr>
        </p:nvSpPr>
        <p:spPr/>
        <p:txBody>
          <a:bodyPr/>
          <a:lstStyle/>
          <a:p>
            <a:pPr>
              <a:defRPr/>
            </a:pPr>
            <a:endParaRPr lang="en-AU" dirty="0"/>
          </a:p>
        </p:txBody>
      </p:sp>
      <p:sp>
        <p:nvSpPr>
          <p:cNvPr id="6" name="Slide Number Placeholder 5"/>
          <p:cNvSpPr>
            <a:spLocks noGrp="1"/>
          </p:cNvSpPr>
          <p:nvPr>
            <p:ph type="sldNum" sz="quarter" idx="12"/>
          </p:nvPr>
        </p:nvSpPr>
        <p:spPr/>
        <p:txBody>
          <a:bodyPr/>
          <a:lstStyle/>
          <a:p>
            <a:pPr>
              <a:defRPr/>
            </a:pPr>
            <a:fld id="{AF9A3156-D49B-400C-BB75-8E3072EC514B}" type="slidenum">
              <a:rPr lang="en-AU" smtClean="0"/>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fld id="{69CEEBCE-3590-41AC-B093-D9E1BFED3576}" type="datetimeFigureOut">
              <a:rPr lang="en-US" smtClean="0"/>
              <a:pPr>
                <a:defRPr/>
              </a:pPr>
              <a:t>7/15/2021</a:t>
            </a:fld>
            <a:endParaRPr lang="en-AU" dirty="0"/>
          </a:p>
        </p:txBody>
      </p:sp>
      <p:sp>
        <p:nvSpPr>
          <p:cNvPr id="5" name="Footer Placeholder 4"/>
          <p:cNvSpPr>
            <a:spLocks noGrp="1"/>
          </p:cNvSpPr>
          <p:nvPr>
            <p:ph type="ftr" sz="quarter" idx="11"/>
          </p:nvPr>
        </p:nvSpPr>
        <p:spPr/>
        <p:txBody>
          <a:bodyPr/>
          <a:lstStyle/>
          <a:p>
            <a:pPr>
              <a:defRPr/>
            </a:pPr>
            <a:endParaRPr lang="en-AU" dirty="0"/>
          </a:p>
        </p:txBody>
      </p:sp>
      <p:sp>
        <p:nvSpPr>
          <p:cNvPr id="6" name="Slide Number Placeholder 5"/>
          <p:cNvSpPr>
            <a:spLocks noGrp="1"/>
          </p:cNvSpPr>
          <p:nvPr>
            <p:ph type="sldNum" sz="quarter" idx="12"/>
          </p:nvPr>
        </p:nvSpPr>
        <p:spPr/>
        <p:txBody>
          <a:bodyPr/>
          <a:lstStyle/>
          <a:p>
            <a:pPr>
              <a:defRPr/>
            </a:pPr>
            <a:fld id="{C2AD9B3B-5723-422B-831C-B45C5E89DC20}" type="slidenum">
              <a:rPr lang="en-AU" smtClean="0"/>
              <a:pPr>
                <a:defRPr/>
              </a:pPr>
              <a:t>‹#›</a:t>
            </a:fld>
            <a:endParaRPr lang="en-AU"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fld id="{13379E63-DE0D-4149-9403-419DE00AA2AD}" type="datetimeFigureOut">
              <a:rPr lang="en-US" smtClean="0"/>
              <a:pPr>
                <a:defRPr/>
              </a:pPr>
              <a:t>7/15/2021</a:t>
            </a:fld>
            <a:endParaRPr lang="en-AU" dirty="0"/>
          </a:p>
        </p:txBody>
      </p:sp>
      <p:sp>
        <p:nvSpPr>
          <p:cNvPr id="6" name="Footer Placeholder 5"/>
          <p:cNvSpPr>
            <a:spLocks noGrp="1"/>
          </p:cNvSpPr>
          <p:nvPr>
            <p:ph type="ftr" sz="quarter" idx="11"/>
          </p:nvPr>
        </p:nvSpPr>
        <p:spPr/>
        <p:txBody>
          <a:bodyPr/>
          <a:lstStyle/>
          <a:p>
            <a:pPr>
              <a:defRPr/>
            </a:pPr>
            <a:endParaRPr lang="en-AU" dirty="0"/>
          </a:p>
        </p:txBody>
      </p:sp>
      <p:sp>
        <p:nvSpPr>
          <p:cNvPr id="7" name="Slide Number Placeholder 6"/>
          <p:cNvSpPr>
            <a:spLocks noGrp="1"/>
          </p:cNvSpPr>
          <p:nvPr>
            <p:ph type="sldNum" sz="quarter" idx="12"/>
          </p:nvPr>
        </p:nvSpPr>
        <p:spPr/>
        <p:txBody>
          <a:bodyPr/>
          <a:lstStyle/>
          <a:p>
            <a:pPr>
              <a:defRPr/>
            </a:pPr>
            <a:fld id="{37208F4B-A955-46F0-8314-B9E2A322AA47}" type="slidenum">
              <a:rPr lang="en-AU" smtClean="0"/>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fld id="{E4BF7268-213D-4F9B-B7AA-8E2EBBB60845}" type="datetimeFigureOut">
              <a:rPr lang="en-US" smtClean="0"/>
              <a:pPr>
                <a:defRPr/>
              </a:pPr>
              <a:t>7/15/2021</a:t>
            </a:fld>
            <a:endParaRPr lang="en-AU" dirty="0"/>
          </a:p>
        </p:txBody>
      </p:sp>
      <p:sp>
        <p:nvSpPr>
          <p:cNvPr id="8" name="Footer Placeholder 7"/>
          <p:cNvSpPr>
            <a:spLocks noGrp="1"/>
          </p:cNvSpPr>
          <p:nvPr>
            <p:ph type="ftr" sz="quarter" idx="11"/>
          </p:nvPr>
        </p:nvSpPr>
        <p:spPr/>
        <p:txBody>
          <a:bodyPr/>
          <a:lstStyle/>
          <a:p>
            <a:pPr>
              <a:defRPr/>
            </a:pPr>
            <a:endParaRPr lang="en-AU" dirty="0"/>
          </a:p>
        </p:txBody>
      </p:sp>
      <p:sp>
        <p:nvSpPr>
          <p:cNvPr id="9" name="Slide Number Placeholder 8"/>
          <p:cNvSpPr>
            <a:spLocks noGrp="1"/>
          </p:cNvSpPr>
          <p:nvPr>
            <p:ph type="sldNum" sz="quarter" idx="12"/>
          </p:nvPr>
        </p:nvSpPr>
        <p:spPr/>
        <p:txBody>
          <a:bodyPr/>
          <a:lstStyle/>
          <a:p>
            <a:pPr>
              <a:defRPr/>
            </a:pPr>
            <a:fld id="{80989693-49AC-412B-8D27-A9B1B5BB8D70}" type="slidenum">
              <a:rPr lang="en-AU" smtClean="0"/>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pPr>
              <a:defRPr/>
            </a:pPr>
            <a:fld id="{3E1CFB9E-8590-4C64-AE5A-69552950ED8D}" type="datetimeFigureOut">
              <a:rPr lang="en-US" smtClean="0"/>
              <a:pPr>
                <a:defRPr/>
              </a:pPr>
              <a:t>7/15/2021</a:t>
            </a:fld>
            <a:endParaRPr lang="en-AU" dirty="0"/>
          </a:p>
        </p:txBody>
      </p:sp>
      <p:sp>
        <p:nvSpPr>
          <p:cNvPr id="4" name="Footer Placeholder 3"/>
          <p:cNvSpPr>
            <a:spLocks noGrp="1"/>
          </p:cNvSpPr>
          <p:nvPr>
            <p:ph type="ftr" sz="quarter" idx="11"/>
          </p:nvPr>
        </p:nvSpPr>
        <p:spPr/>
        <p:txBody>
          <a:bodyPr/>
          <a:lstStyle/>
          <a:p>
            <a:pPr>
              <a:defRPr/>
            </a:pPr>
            <a:endParaRPr lang="en-AU" dirty="0"/>
          </a:p>
        </p:txBody>
      </p:sp>
      <p:sp>
        <p:nvSpPr>
          <p:cNvPr id="5" name="Slide Number Placeholder 4"/>
          <p:cNvSpPr>
            <a:spLocks noGrp="1"/>
          </p:cNvSpPr>
          <p:nvPr>
            <p:ph type="sldNum" sz="quarter" idx="12"/>
          </p:nvPr>
        </p:nvSpPr>
        <p:spPr/>
        <p:txBody>
          <a:bodyPr/>
          <a:lstStyle/>
          <a:p>
            <a:pPr>
              <a:defRPr/>
            </a:pPr>
            <a:fld id="{393D60B9-3FF8-4BD5-8637-57C5B98678AB}" type="slidenum">
              <a:rPr lang="en-AU" smtClean="0"/>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Date Placeholder 1"/>
          <p:cNvSpPr>
            <a:spLocks noGrp="1"/>
          </p:cNvSpPr>
          <p:nvPr>
            <p:ph type="dt" sz="half" idx="10"/>
          </p:nvPr>
        </p:nvSpPr>
        <p:spPr/>
        <p:txBody>
          <a:bodyPr/>
          <a:lstStyle/>
          <a:p>
            <a:pPr>
              <a:defRPr/>
            </a:pPr>
            <a:fld id="{FD36B974-BD33-4D56-B8F4-50CDA67C224C}" type="datetimeFigureOut">
              <a:rPr lang="en-US" smtClean="0"/>
              <a:pPr>
                <a:defRPr/>
              </a:pPr>
              <a:t>7/15/2021</a:t>
            </a:fld>
            <a:endParaRPr lang="en-AU" dirty="0"/>
          </a:p>
        </p:txBody>
      </p:sp>
      <p:sp>
        <p:nvSpPr>
          <p:cNvPr id="3" name="Footer Placeholder 2"/>
          <p:cNvSpPr>
            <a:spLocks noGrp="1"/>
          </p:cNvSpPr>
          <p:nvPr>
            <p:ph type="ftr" sz="quarter" idx="11"/>
          </p:nvPr>
        </p:nvSpPr>
        <p:spPr/>
        <p:txBody>
          <a:bodyPr/>
          <a:lstStyle/>
          <a:p>
            <a:pPr>
              <a:defRPr/>
            </a:pPr>
            <a:endParaRPr lang="en-AU" dirty="0"/>
          </a:p>
        </p:txBody>
      </p:sp>
      <p:sp>
        <p:nvSpPr>
          <p:cNvPr id="4" name="Slide Number Placeholder 3"/>
          <p:cNvSpPr>
            <a:spLocks noGrp="1"/>
          </p:cNvSpPr>
          <p:nvPr>
            <p:ph type="sldNum" sz="quarter" idx="12"/>
          </p:nvPr>
        </p:nvSpPr>
        <p:spPr/>
        <p:txBody>
          <a:bodyPr/>
          <a:lstStyle/>
          <a:p>
            <a:pPr>
              <a:defRPr/>
            </a:pPr>
            <a:fld id="{35950CB9-05C2-4D6E-ABCA-66F34D987B3E}" type="slidenum">
              <a:rPr lang="en-AU" smtClean="0"/>
              <a:pPr>
                <a:defRPr/>
              </a:pPr>
              <a:t>‹#›</a:t>
            </a:fld>
            <a:endParaRPr lang="en-AU"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fld id="{4D738168-F140-4C65-A971-BE3443B7E7ED}" type="datetimeFigureOut">
              <a:rPr lang="en-US" smtClean="0"/>
              <a:pPr>
                <a:defRPr/>
              </a:pPr>
              <a:t>7/15/2021</a:t>
            </a:fld>
            <a:endParaRPr lang="en-AU" dirty="0"/>
          </a:p>
        </p:txBody>
      </p:sp>
      <p:sp>
        <p:nvSpPr>
          <p:cNvPr id="6" name="Footer Placeholder 5"/>
          <p:cNvSpPr>
            <a:spLocks noGrp="1"/>
          </p:cNvSpPr>
          <p:nvPr>
            <p:ph type="ftr" sz="quarter" idx="11"/>
          </p:nvPr>
        </p:nvSpPr>
        <p:spPr/>
        <p:txBody>
          <a:bodyPr/>
          <a:lstStyle/>
          <a:p>
            <a:pPr>
              <a:defRPr/>
            </a:pPr>
            <a:endParaRPr lang="en-AU" dirty="0"/>
          </a:p>
        </p:txBody>
      </p:sp>
      <p:sp>
        <p:nvSpPr>
          <p:cNvPr id="7" name="Slide Number Placeholder 6"/>
          <p:cNvSpPr>
            <a:spLocks noGrp="1"/>
          </p:cNvSpPr>
          <p:nvPr>
            <p:ph type="sldNum" sz="quarter" idx="12"/>
          </p:nvPr>
        </p:nvSpPr>
        <p:spPr/>
        <p:txBody>
          <a:bodyPr/>
          <a:lstStyle/>
          <a:p>
            <a:pPr>
              <a:defRPr/>
            </a:pPr>
            <a:fld id="{A98CFD1D-956E-4FCE-9708-7C4C98EB2891}" type="slidenum">
              <a:rPr lang="en-AU" smtClean="0"/>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pPr>
              <a:defRPr/>
            </a:pPr>
            <a:fld id="{CFE33490-0F09-4DE7-BB2D-00F744F04AAC}" type="datetimeFigureOut">
              <a:rPr lang="en-US" smtClean="0"/>
              <a:pPr>
                <a:defRPr/>
              </a:pPr>
              <a:t>7/15/2021</a:t>
            </a:fld>
            <a:endParaRPr lang="en-AU" dirty="0"/>
          </a:p>
        </p:txBody>
      </p:sp>
      <p:sp>
        <p:nvSpPr>
          <p:cNvPr id="6" name="Footer Placeholder 5"/>
          <p:cNvSpPr>
            <a:spLocks noGrp="1"/>
          </p:cNvSpPr>
          <p:nvPr>
            <p:ph type="ftr" sz="quarter" idx="11"/>
          </p:nvPr>
        </p:nvSpPr>
        <p:spPr/>
        <p:txBody>
          <a:bodyPr/>
          <a:lstStyle/>
          <a:p>
            <a:pPr>
              <a:defRPr/>
            </a:pPr>
            <a:endParaRPr lang="en-AU" dirty="0"/>
          </a:p>
        </p:txBody>
      </p:sp>
      <p:sp>
        <p:nvSpPr>
          <p:cNvPr id="7" name="Slide Number Placeholder 6"/>
          <p:cNvSpPr>
            <a:spLocks noGrp="1"/>
          </p:cNvSpPr>
          <p:nvPr>
            <p:ph type="sldNum" sz="quarter" idx="12"/>
          </p:nvPr>
        </p:nvSpPr>
        <p:spPr/>
        <p:txBody>
          <a:bodyPr/>
          <a:lstStyle/>
          <a:p>
            <a:pPr>
              <a:defRPr/>
            </a:pPr>
            <a:fld id="{DB5C7719-050A-41FD-93C2-0E4E8875788F}" type="slidenum">
              <a:rPr lang="en-AU" smtClean="0"/>
              <a:pPr>
                <a:defRPr/>
              </a:pPr>
              <a:t>‹#›</a:t>
            </a:fld>
            <a:endParaRPr lang="en-AU"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a:t>Click icon to add picture</a:t>
            </a:r>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3B5BEFC9-D99C-44A3-9DA6-3AB640F8054F}" type="datetimeFigureOut">
              <a:rPr lang="en-US" smtClean="0"/>
              <a:pPr>
                <a:defRPr/>
              </a:pPr>
              <a:t>7/15/2021</a:t>
            </a:fld>
            <a:endParaRPr lang="en-AU"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AU"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BBFF0E56-9AC9-4372-A580-055B00FA667B}" type="slidenum">
              <a:rPr lang="en-AU" smtClean="0"/>
              <a:pPr>
                <a:defRPr/>
              </a:pPr>
              <a:t>‹#›</a:t>
            </a:fld>
            <a:endParaRPr lang="en-AU"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idx="4294967295"/>
          </p:nvPr>
        </p:nvSpPr>
        <p:spPr>
          <a:xfrm>
            <a:off x="1943100" y="4652963"/>
            <a:ext cx="7200900" cy="1152525"/>
          </a:xfrm>
        </p:spPr>
        <p:txBody>
          <a:bodyPr>
            <a:normAutofit fontScale="90000"/>
          </a:bodyPr>
          <a:lstStyle/>
          <a:p>
            <a:pPr algn="ctr" eaLnBrk="1" hangingPunct="1"/>
            <a:br>
              <a:rPr lang="en-AU" sz="4700" dirty="0"/>
            </a:br>
            <a:br>
              <a:rPr lang="en-AU" sz="4700" dirty="0"/>
            </a:br>
            <a:endParaRPr lang="en-AU" sz="4700" dirty="0"/>
          </a:p>
        </p:txBody>
      </p:sp>
      <p:sp>
        <p:nvSpPr>
          <p:cNvPr id="3076" name="Rectangle 5"/>
          <p:cNvSpPr>
            <a:spLocks noChangeArrowheads="1"/>
          </p:cNvSpPr>
          <p:nvPr/>
        </p:nvSpPr>
        <p:spPr bwMode="auto">
          <a:xfrm>
            <a:off x="179512" y="833566"/>
            <a:ext cx="8780983" cy="523220"/>
          </a:xfrm>
          <a:prstGeom prst="rect">
            <a:avLst/>
          </a:prstGeom>
          <a:noFill/>
          <a:ln w="9525">
            <a:noFill/>
            <a:miter lim="800000"/>
            <a:headEnd/>
            <a:tailEnd/>
          </a:ln>
        </p:spPr>
        <p:txBody>
          <a:bodyPr wrap="square">
            <a:spAutoFit/>
          </a:bodyPr>
          <a:lstStyle/>
          <a:p>
            <a:pPr algn="ctr"/>
            <a:r>
              <a:rPr lang="en-AU" sz="2800" b="1" dirty="0">
                <a:solidFill>
                  <a:schemeClr val="tx2"/>
                </a:solidFill>
                <a:latin typeface="+mj-lt"/>
              </a:rPr>
              <a:t>Week 6 Relationships: Building bridges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9752" y="2060848"/>
            <a:ext cx="4752528" cy="3016675"/>
          </a:xfrm>
          <a:prstGeom prst="rect">
            <a:avLst/>
          </a:prstGeom>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1115616" y="476672"/>
            <a:ext cx="7041976" cy="1139825"/>
          </a:xfrm>
        </p:spPr>
        <p:txBody>
          <a:bodyPr/>
          <a:lstStyle/>
          <a:p>
            <a:pPr eaLnBrk="1" hangingPunct="1"/>
            <a:r>
              <a:rPr lang="en-AU" sz="3200" b="1" dirty="0"/>
              <a:t>	</a:t>
            </a:r>
            <a:r>
              <a:rPr lang="en-AU" sz="2800" b="1" dirty="0"/>
              <a:t>      Similarity attraction</a:t>
            </a:r>
            <a:endParaRPr lang="en-AU" sz="2800" dirty="0"/>
          </a:p>
        </p:txBody>
      </p:sp>
      <p:sp>
        <p:nvSpPr>
          <p:cNvPr id="14339" name="Rectangle 3"/>
          <p:cNvSpPr>
            <a:spLocks noGrp="1" noChangeArrowheads="1"/>
          </p:cNvSpPr>
          <p:nvPr>
            <p:ph type="body" idx="4294967295"/>
          </p:nvPr>
        </p:nvSpPr>
        <p:spPr>
          <a:xfrm>
            <a:off x="1043608" y="1484784"/>
            <a:ext cx="7704856" cy="3528392"/>
          </a:xfrm>
        </p:spPr>
        <p:txBody>
          <a:bodyPr>
            <a:normAutofit/>
          </a:bodyPr>
          <a:lstStyle/>
          <a:p>
            <a:r>
              <a:rPr lang="en-AU" sz="2400" dirty="0"/>
              <a:t>We filter potential relational partners based on the extent to which we perceive that they are similar to us. </a:t>
            </a:r>
          </a:p>
          <a:p>
            <a:endParaRPr lang="en-AU" sz="2400" dirty="0"/>
          </a:p>
          <a:p>
            <a:pPr eaLnBrk="1" hangingPunct="1"/>
            <a:r>
              <a:rPr lang="en-AU" sz="2400" dirty="0"/>
              <a:t>If we perceive our attitudes to be similar to someone else's, we tend to be attracted to them because they validate our view of the world. </a:t>
            </a:r>
          </a:p>
          <a:p>
            <a:pPr eaLnBrk="1" hangingPunct="1">
              <a:buFont typeface="Wingdings" pitchFamily="2" charset="2"/>
              <a:buNone/>
            </a:pPr>
            <a:endParaRPr lang="en-AU" sz="2400" dirty="0"/>
          </a:p>
          <a:p>
            <a:pPr eaLnBrk="1" hangingPunct="1">
              <a:buFont typeface="Wingdings" pitchFamily="2" charset="2"/>
              <a:buNone/>
            </a:pPr>
            <a:endParaRPr lang="en-AU"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71600" y="332656"/>
            <a:ext cx="7498080" cy="1143000"/>
          </a:xfrm>
        </p:spPr>
        <p:txBody>
          <a:bodyPr/>
          <a:lstStyle/>
          <a:p>
            <a:pPr algn="ctr" eaLnBrk="1" hangingPunct="1"/>
            <a:br>
              <a:rPr lang="en-AU" sz="2400" b="1" dirty="0"/>
            </a:br>
            <a:r>
              <a:rPr lang="en-AU" sz="2800" b="1" dirty="0"/>
              <a:t>Self-disclosure</a:t>
            </a:r>
          </a:p>
        </p:txBody>
      </p:sp>
      <p:sp>
        <p:nvSpPr>
          <p:cNvPr id="11267" name="Rectangle 3"/>
          <p:cNvSpPr>
            <a:spLocks noGrp="1" noChangeArrowheads="1"/>
          </p:cNvSpPr>
          <p:nvPr>
            <p:ph idx="1"/>
          </p:nvPr>
        </p:nvSpPr>
        <p:spPr>
          <a:xfrm>
            <a:off x="1115616" y="1484784"/>
            <a:ext cx="7354064" cy="4320480"/>
          </a:xfrm>
        </p:spPr>
        <p:txBody>
          <a:bodyPr>
            <a:noAutofit/>
          </a:bodyPr>
          <a:lstStyle/>
          <a:p>
            <a:pPr eaLnBrk="1" hangingPunct="1"/>
            <a:r>
              <a:rPr lang="en-AU" altLang="zh-CN" sz="2400" dirty="0">
                <a:ea typeface="SimSun" pitchFamily="2" charset="-122"/>
              </a:rPr>
              <a:t>Self-disclosure is used in almost all cultures as a means of developing relationships.</a:t>
            </a:r>
          </a:p>
          <a:p>
            <a:pPr eaLnBrk="1" hangingPunct="1"/>
            <a:endParaRPr lang="en-AU" altLang="zh-CN" sz="2400" dirty="0">
              <a:ea typeface="SimSun" pitchFamily="2" charset="-122"/>
            </a:endParaRPr>
          </a:p>
          <a:p>
            <a:pPr eaLnBrk="1" hangingPunct="1"/>
            <a:r>
              <a:rPr lang="en-AU" altLang="zh-CN" sz="2400" dirty="0">
                <a:ea typeface="SimSun" pitchFamily="2" charset="-122"/>
              </a:rPr>
              <a:t>Cultural norms and values govern the degree to which self-disclosure is acceptable in interpersonal relationships. </a:t>
            </a:r>
          </a:p>
          <a:p>
            <a:pPr eaLnBrk="1" hangingPunct="1"/>
            <a:endParaRPr lang="en-AU" altLang="zh-CN" sz="2400" dirty="0">
              <a:ea typeface="SimSun" pitchFamily="2" charset="-122"/>
            </a:endParaRPr>
          </a:p>
          <a:p>
            <a:r>
              <a:rPr lang="en-AU" altLang="zh-CN" sz="2400" dirty="0">
                <a:ea typeface="SimSun" pitchFamily="2" charset="-122"/>
              </a:rPr>
              <a:t>What would be a potential consequence if a violation of expected level of self-disclosure occurred between the two communicators?</a:t>
            </a:r>
            <a:endParaRPr lang="en-AU" sz="2400" dirty="0"/>
          </a:p>
        </p:txBody>
      </p:sp>
    </p:spTree>
    <p:extLst>
      <p:ext uri="{BB962C8B-B14F-4D97-AF65-F5344CB8AC3E}">
        <p14:creationId xmlns:p14="http://schemas.microsoft.com/office/powerpoint/2010/main" val="1171227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042988" y="692150"/>
            <a:ext cx="7561460" cy="1143000"/>
          </a:xfrm>
        </p:spPr>
        <p:txBody>
          <a:bodyPr>
            <a:normAutofit/>
          </a:bodyPr>
          <a:lstStyle/>
          <a:p>
            <a:pPr eaLnBrk="1" hangingPunct="1"/>
            <a:r>
              <a:rPr lang="en-AU" altLang="en-US" sz="2800" b="1" dirty="0"/>
              <a:t>Friendship, romantic relationship and family</a:t>
            </a:r>
            <a:endParaRPr lang="en-AU" altLang="en-US" sz="2800" dirty="0"/>
          </a:p>
        </p:txBody>
      </p:sp>
      <p:sp>
        <p:nvSpPr>
          <p:cNvPr id="18435" name="Rectangle 3"/>
          <p:cNvSpPr>
            <a:spLocks noGrp="1" noChangeArrowheads="1"/>
          </p:cNvSpPr>
          <p:nvPr>
            <p:ph idx="1"/>
          </p:nvPr>
        </p:nvSpPr>
        <p:spPr>
          <a:xfrm>
            <a:off x="1043608" y="1772816"/>
            <a:ext cx="7776864" cy="2952328"/>
          </a:xfrm>
        </p:spPr>
        <p:txBody>
          <a:bodyPr>
            <a:noAutofit/>
          </a:bodyPr>
          <a:lstStyle/>
          <a:p>
            <a:pPr eaLnBrk="1" hangingPunct="1"/>
            <a:r>
              <a:rPr lang="en-AU" altLang="en-US" sz="2400" dirty="0"/>
              <a:t>Although friendship, romantic relationships and family are universal across cultures our interpretation varies from culture to culture. </a:t>
            </a:r>
          </a:p>
          <a:p>
            <a:pPr eaLnBrk="1" hangingPunct="1">
              <a:buFontTx/>
              <a:buNone/>
            </a:pPr>
            <a:endParaRPr lang="en-AU" altLang="en-US" sz="2400" dirty="0"/>
          </a:p>
          <a:p>
            <a:pPr eaLnBrk="1" hangingPunct="1"/>
            <a:r>
              <a:rPr lang="en-AU" altLang="en-US" sz="2400" dirty="0"/>
              <a:t>Different cultures place different values on different aspects of each of these types of relationships.</a:t>
            </a:r>
          </a:p>
          <a:p>
            <a:pPr marL="82296" indent="0" eaLnBrk="1" hangingPunct="1">
              <a:buNone/>
            </a:pPr>
            <a:endParaRPr lang="en-AU" altLang="en-US" sz="2000" dirty="0"/>
          </a:p>
          <a:p>
            <a:pPr marL="82296" indent="0" eaLnBrk="1" hangingPunct="1">
              <a:buNone/>
            </a:pPr>
            <a:endParaRPr lang="en-AU" altLang="en-US" sz="2400" dirty="0"/>
          </a:p>
        </p:txBody>
      </p:sp>
    </p:spTree>
    <p:extLst>
      <p:ext uri="{BB962C8B-B14F-4D97-AF65-F5344CB8AC3E}">
        <p14:creationId xmlns:p14="http://schemas.microsoft.com/office/powerpoint/2010/main" val="2459130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5EEB4-F5D4-42F8-814F-1FA4F41301A3}"/>
              </a:ext>
            </a:extLst>
          </p:cNvPr>
          <p:cNvSpPr>
            <a:spLocks noGrp="1"/>
          </p:cNvSpPr>
          <p:nvPr>
            <p:ph type="title"/>
          </p:nvPr>
        </p:nvSpPr>
        <p:spPr>
          <a:xfrm>
            <a:off x="899592" y="274638"/>
            <a:ext cx="8064896" cy="1143000"/>
          </a:xfrm>
        </p:spPr>
        <p:txBody>
          <a:bodyPr>
            <a:normAutofit/>
          </a:bodyPr>
          <a:lstStyle/>
          <a:p>
            <a:pPr algn="ctr"/>
            <a:r>
              <a:rPr lang="en-US" sz="2800" b="1" dirty="0"/>
              <a:t>Technology and human relationships</a:t>
            </a:r>
            <a:endParaRPr lang="en-AU" sz="2800" b="1" dirty="0"/>
          </a:p>
        </p:txBody>
      </p:sp>
      <p:sp>
        <p:nvSpPr>
          <p:cNvPr id="3" name="Content Placeholder 2">
            <a:extLst>
              <a:ext uri="{FF2B5EF4-FFF2-40B4-BE49-F238E27FC236}">
                <a16:creationId xmlns:a16="http://schemas.microsoft.com/office/drawing/2014/main" id="{8F9FA0C2-A5FE-41D9-98EC-428057A5E1EE}"/>
              </a:ext>
            </a:extLst>
          </p:cNvPr>
          <p:cNvSpPr>
            <a:spLocks noGrp="1"/>
          </p:cNvSpPr>
          <p:nvPr>
            <p:ph idx="1"/>
          </p:nvPr>
        </p:nvSpPr>
        <p:spPr>
          <a:xfrm>
            <a:off x="1043608" y="1368426"/>
            <a:ext cx="7498080" cy="4436838"/>
          </a:xfrm>
        </p:spPr>
        <p:txBody>
          <a:bodyPr>
            <a:normAutofit/>
          </a:bodyPr>
          <a:lstStyle/>
          <a:p>
            <a:r>
              <a:rPr lang="en-US" sz="2400" dirty="0"/>
              <a:t>Communication technologies, such as the mobile phone and the internet, have become an inseparable part of our daily lives. These were celebrated at the time of their invention as being able to overcome geographical boundaries and time constraints, hence bringing people across the world together. </a:t>
            </a:r>
          </a:p>
          <a:p>
            <a:endParaRPr lang="en-US" sz="2400" dirty="0"/>
          </a:p>
          <a:p>
            <a:r>
              <a:rPr lang="en-US" sz="2400" dirty="0"/>
              <a:t>But has this happened? </a:t>
            </a:r>
            <a:r>
              <a:rPr lang="en-AU" sz="2400" dirty="0"/>
              <a:t>How has Internet technology affected your relationships with friends or family? </a:t>
            </a:r>
          </a:p>
        </p:txBody>
      </p:sp>
    </p:spTree>
    <p:extLst>
      <p:ext uri="{BB962C8B-B14F-4D97-AF65-F5344CB8AC3E}">
        <p14:creationId xmlns:p14="http://schemas.microsoft.com/office/powerpoint/2010/main" val="2640096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403648" y="476672"/>
            <a:ext cx="7498080" cy="1008112"/>
          </a:xfrm>
        </p:spPr>
        <p:txBody>
          <a:bodyPr>
            <a:normAutofit/>
          </a:bodyPr>
          <a:lstStyle/>
          <a:p>
            <a:pPr algn="ctr" eaLnBrk="1" hangingPunct="1"/>
            <a:r>
              <a:rPr lang="en-AU" sz="2800" b="1" dirty="0"/>
              <a:t>After class…</a:t>
            </a:r>
          </a:p>
        </p:txBody>
      </p:sp>
      <p:sp>
        <p:nvSpPr>
          <p:cNvPr id="21507" name="Rectangle 3"/>
          <p:cNvSpPr>
            <a:spLocks noGrp="1" noChangeArrowheads="1"/>
          </p:cNvSpPr>
          <p:nvPr>
            <p:ph idx="1"/>
          </p:nvPr>
        </p:nvSpPr>
        <p:spPr>
          <a:xfrm>
            <a:off x="1115616" y="1628800"/>
            <a:ext cx="7560840" cy="2736304"/>
          </a:xfrm>
        </p:spPr>
        <p:txBody>
          <a:bodyPr>
            <a:normAutofit/>
          </a:bodyPr>
          <a:lstStyle/>
          <a:p>
            <a:pPr eaLnBrk="1" hangingPunct="1"/>
            <a:r>
              <a:rPr lang="en-AU" sz="2400" dirty="0"/>
              <a:t>Deception online has been an ongoing issue, for example, in some online dating websites. Could you suggest some strategies for dealing with deception online?</a:t>
            </a:r>
          </a:p>
          <a:p>
            <a:pPr eaLnBrk="1" hangingPunct="1"/>
            <a:endParaRPr lang="en-AU" sz="2400" dirty="0"/>
          </a:p>
        </p:txBody>
      </p:sp>
    </p:spTree>
    <p:extLst>
      <p:ext uri="{BB962C8B-B14F-4D97-AF65-F5344CB8AC3E}">
        <p14:creationId xmlns:p14="http://schemas.microsoft.com/office/powerpoint/2010/main" val="381391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1043608" y="620688"/>
            <a:ext cx="6969968" cy="1139825"/>
          </a:xfrm>
        </p:spPr>
        <p:txBody>
          <a:bodyPr>
            <a:normAutofit/>
          </a:bodyPr>
          <a:lstStyle/>
          <a:p>
            <a:pPr algn="ctr" eaLnBrk="1" hangingPunct="1"/>
            <a:r>
              <a:rPr lang="en-AU" sz="3200" b="1" dirty="0"/>
              <a:t>Learning objectives</a:t>
            </a:r>
          </a:p>
        </p:txBody>
      </p:sp>
      <p:sp>
        <p:nvSpPr>
          <p:cNvPr id="4099" name="Rectangle 3"/>
          <p:cNvSpPr>
            <a:spLocks noGrp="1" noChangeArrowheads="1"/>
          </p:cNvSpPr>
          <p:nvPr>
            <p:ph type="body" idx="4294967295"/>
          </p:nvPr>
        </p:nvSpPr>
        <p:spPr>
          <a:xfrm>
            <a:off x="1043608" y="1628800"/>
            <a:ext cx="7920880" cy="3960440"/>
          </a:xfrm>
        </p:spPr>
        <p:txBody>
          <a:bodyPr>
            <a:noAutofit/>
          </a:bodyPr>
          <a:lstStyle/>
          <a:p>
            <a:pPr eaLnBrk="1" hangingPunct="1">
              <a:buFont typeface="Wingdings" pitchFamily="2" charset="2"/>
              <a:buNone/>
            </a:pPr>
            <a:r>
              <a:rPr lang="en-AU" sz="2800" dirty="0"/>
              <a:t>At the end of this lecture, you should be able to:</a:t>
            </a:r>
          </a:p>
          <a:p>
            <a:pPr eaLnBrk="1" hangingPunct="1"/>
            <a:r>
              <a:rPr lang="en-AU" sz="2800" dirty="0"/>
              <a:t>Identify characteristics of human relationships.</a:t>
            </a:r>
          </a:p>
          <a:p>
            <a:pPr lvl="0"/>
            <a:r>
              <a:rPr lang="en-US" sz="2800" dirty="0"/>
              <a:t>Understand social exchange theory and its application in relationship development.</a:t>
            </a:r>
            <a:endParaRPr lang="en-AU" sz="2800" dirty="0"/>
          </a:p>
          <a:p>
            <a:pPr lvl="0"/>
            <a:r>
              <a:rPr lang="en-AU" sz="2800" dirty="0"/>
              <a:t>Recognise</a:t>
            </a:r>
            <a:r>
              <a:rPr lang="en-US" sz="2800" dirty="0"/>
              <a:t> the challenges in building relationships with culturally different others.</a:t>
            </a:r>
            <a:endParaRPr lang="en-AU" sz="2800" dirty="0"/>
          </a:p>
          <a:p>
            <a:pPr eaLnBrk="1" hangingPunct="1">
              <a:buFont typeface="Wingdings" pitchFamily="2" charset="2"/>
              <a:buNone/>
            </a:pPr>
            <a:endParaRPr lang="en-A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www.outreach.vt.edu/images/StoryFiles/666%20(Small).JPG"/>
          <p:cNvPicPr>
            <a:picLocks noChangeAspect="1" noChangeArrowheads="1"/>
          </p:cNvPicPr>
          <p:nvPr/>
        </p:nvPicPr>
        <p:blipFill>
          <a:blip r:embed="rId2" cstate="print"/>
          <a:srcRect/>
          <a:stretch>
            <a:fillRect/>
          </a:stretch>
        </p:blipFill>
        <p:spPr bwMode="auto">
          <a:xfrm>
            <a:off x="1043608" y="1052736"/>
            <a:ext cx="7560840" cy="5040560"/>
          </a:xfrm>
          <a:prstGeom prst="rect">
            <a:avLst/>
          </a:prstGeom>
          <a:noFill/>
        </p:spPr>
      </p:pic>
    </p:spTree>
    <p:extLst>
      <p:ext uri="{BB962C8B-B14F-4D97-AF65-F5344CB8AC3E}">
        <p14:creationId xmlns:p14="http://schemas.microsoft.com/office/powerpoint/2010/main" val="2219682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1340768"/>
            <a:ext cx="7920880" cy="5816977"/>
          </a:xfrm>
          <a:prstGeom prst="rect">
            <a:avLst/>
          </a:prstGeom>
          <a:noFill/>
        </p:spPr>
        <p:txBody>
          <a:bodyPr wrap="square" rtlCol="0">
            <a:spAutoFit/>
          </a:bodyPr>
          <a:lstStyle/>
          <a:p>
            <a:pPr>
              <a:buFont typeface="Wingdings" pitchFamily="2" charset="2"/>
              <a:buChar char="q"/>
            </a:pPr>
            <a:r>
              <a:rPr lang="en-AU" sz="2400" dirty="0">
                <a:latin typeface="+mj-lt"/>
              </a:rPr>
              <a:t> Bridges to Prosperity at Virginia Tech celebrated the</a:t>
            </a:r>
          </a:p>
          <a:p>
            <a:r>
              <a:rPr lang="en-AU" sz="2400" dirty="0">
                <a:latin typeface="+mj-lt"/>
              </a:rPr>
              <a:t>    completion of its first project in 2012, a 60 metre</a:t>
            </a:r>
          </a:p>
          <a:p>
            <a:r>
              <a:rPr lang="en-AU" sz="2400" dirty="0">
                <a:latin typeface="+mj-lt"/>
              </a:rPr>
              <a:t>    suspended footbridge in </a:t>
            </a:r>
            <a:r>
              <a:rPr lang="en-AU" sz="2400" dirty="0" err="1">
                <a:latin typeface="+mj-lt"/>
              </a:rPr>
              <a:t>Ti</a:t>
            </a:r>
            <a:r>
              <a:rPr lang="en-AU" sz="2400" dirty="0">
                <a:latin typeface="+mj-lt"/>
              </a:rPr>
              <a:t> </a:t>
            </a:r>
            <a:r>
              <a:rPr lang="en-AU" sz="2400" dirty="0" err="1">
                <a:latin typeface="+mj-lt"/>
              </a:rPr>
              <a:t>Péligre</a:t>
            </a:r>
            <a:r>
              <a:rPr lang="en-AU" sz="2400" dirty="0">
                <a:latin typeface="+mj-lt"/>
              </a:rPr>
              <a:t>, Haiti. Stone by stone and</a:t>
            </a:r>
          </a:p>
          <a:p>
            <a:r>
              <a:rPr lang="en-AU" sz="2400" dirty="0">
                <a:latin typeface="+mj-lt"/>
              </a:rPr>
              <a:t>    nail by nail, a bridge was constructed after a year and a half </a:t>
            </a:r>
          </a:p>
          <a:p>
            <a:r>
              <a:rPr lang="en-AU" sz="2400" dirty="0">
                <a:latin typeface="+mj-lt"/>
              </a:rPr>
              <a:t>    of effort by countless individuals .</a:t>
            </a:r>
          </a:p>
          <a:p>
            <a:pPr>
              <a:buFont typeface="Wingdings" pitchFamily="2" charset="2"/>
              <a:buChar char="q"/>
            </a:pPr>
            <a:endParaRPr lang="en-AU" sz="2400" dirty="0">
              <a:latin typeface="+mj-lt"/>
            </a:endParaRPr>
          </a:p>
          <a:p>
            <a:pPr>
              <a:buFont typeface="Wingdings" pitchFamily="2" charset="2"/>
              <a:buChar char="q"/>
            </a:pPr>
            <a:r>
              <a:rPr lang="en-AU" sz="2400" dirty="0">
                <a:latin typeface="+mj-lt"/>
              </a:rPr>
              <a:t> What started as a simple project to help villagers gain </a:t>
            </a:r>
          </a:p>
          <a:p>
            <a:r>
              <a:rPr lang="en-AU" sz="2400" dirty="0">
                <a:latin typeface="+mj-lt"/>
              </a:rPr>
              <a:t>    access to their most basic needs became something much</a:t>
            </a:r>
          </a:p>
          <a:p>
            <a:r>
              <a:rPr lang="en-AU" sz="2400" dirty="0">
                <a:latin typeface="+mj-lt"/>
              </a:rPr>
              <a:t>    greater in my own life. Building bridges is not the solution</a:t>
            </a:r>
          </a:p>
          <a:p>
            <a:r>
              <a:rPr lang="en-AU" sz="2400" dirty="0">
                <a:latin typeface="+mj-lt"/>
              </a:rPr>
              <a:t>    to changing the world, but we believe that there is a </a:t>
            </a:r>
          </a:p>
          <a:p>
            <a:r>
              <a:rPr lang="en-AU" sz="2400" dirty="0">
                <a:latin typeface="+mj-lt"/>
              </a:rPr>
              <a:t>    solution we all can achieve: meaningful long-term</a:t>
            </a:r>
          </a:p>
          <a:p>
            <a:r>
              <a:rPr lang="en-AU" sz="2400" dirty="0">
                <a:latin typeface="+mj-lt"/>
              </a:rPr>
              <a:t>    relationships.   </a:t>
            </a:r>
          </a:p>
          <a:p>
            <a:endParaRPr lang="en-AU" sz="2400" b="1" dirty="0">
              <a:solidFill>
                <a:srgbClr val="000000"/>
              </a:solidFill>
              <a:latin typeface="+mj-lt"/>
            </a:endParaRPr>
          </a:p>
          <a:p>
            <a:r>
              <a:rPr lang="en-AU" sz="2400" b="1" dirty="0">
                <a:solidFill>
                  <a:srgbClr val="000000"/>
                </a:solidFill>
                <a:latin typeface="+mj-lt"/>
              </a:rPr>
              <a:t>            </a:t>
            </a:r>
            <a:r>
              <a:rPr lang="en-AU" sz="2400" dirty="0">
                <a:solidFill>
                  <a:srgbClr val="000000"/>
                </a:solidFill>
                <a:latin typeface="+mj-lt"/>
              </a:rPr>
              <a:t>Matt </a:t>
            </a:r>
            <a:r>
              <a:rPr lang="en-AU" sz="2400" dirty="0" err="1">
                <a:solidFill>
                  <a:srgbClr val="000000"/>
                </a:solidFill>
                <a:latin typeface="+mj-lt"/>
              </a:rPr>
              <a:t>Capelli</a:t>
            </a:r>
            <a:r>
              <a:rPr lang="en-AU" sz="2400" dirty="0">
                <a:solidFill>
                  <a:srgbClr val="000000"/>
                </a:solidFill>
                <a:latin typeface="+mj-lt"/>
              </a:rPr>
              <a:t>, a graduate student in </a:t>
            </a:r>
            <a:r>
              <a:rPr lang="en-AU" sz="2400" dirty="0" err="1">
                <a:solidFill>
                  <a:srgbClr val="000000"/>
                </a:solidFill>
                <a:latin typeface="+mj-lt"/>
              </a:rPr>
              <a:t>VirginaTech</a:t>
            </a:r>
            <a:endParaRPr lang="en-AU" sz="2400" dirty="0">
              <a:solidFill>
                <a:srgbClr val="000000"/>
              </a:solidFill>
              <a:latin typeface="+mj-lt"/>
            </a:endParaRPr>
          </a:p>
          <a:p>
            <a:endParaRPr lang="en-AU" dirty="0"/>
          </a:p>
          <a:p>
            <a:endParaRPr lang="en-AU" dirty="0"/>
          </a:p>
        </p:txBody>
      </p:sp>
      <p:sp>
        <p:nvSpPr>
          <p:cNvPr id="3" name="Rectangle 2"/>
          <p:cNvSpPr/>
          <p:nvPr/>
        </p:nvSpPr>
        <p:spPr>
          <a:xfrm>
            <a:off x="899592" y="332656"/>
            <a:ext cx="7704856" cy="892552"/>
          </a:xfrm>
          <a:prstGeom prst="rect">
            <a:avLst/>
          </a:prstGeom>
        </p:spPr>
        <p:txBody>
          <a:bodyPr wrap="square">
            <a:spAutoFit/>
          </a:bodyPr>
          <a:lstStyle/>
          <a:p>
            <a:pPr lvl="0" algn="ctr"/>
            <a:endParaRPr lang="en-AU" sz="2400" b="1" dirty="0">
              <a:solidFill>
                <a:srgbClr val="000000"/>
              </a:solidFill>
            </a:endParaRPr>
          </a:p>
          <a:p>
            <a:pPr lvl="0" algn="ctr"/>
            <a:r>
              <a:rPr lang="en-AU" sz="2800" b="1" dirty="0">
                <a:solidFill>
                  <a:schemeClr val="accent3">
                    <a:lumMod val="50000"/>
                  </a:schemeClr>
                </a:solidFill>
                <a:latin typeface="+mj-lt"/>
              </a:rPr>
              <a:t>The bridge project in Ti </a:t>
            </a:r>
            <a:r>
              <a:rPr lang="en-AU" sz="2800" b="1" dirty="0" err="1">
                <a:solidFill>
                  <a:schemeClr val="accent3">
                    <a:lumMod val="50000"/>
                  </a:schemeClr>
                </a:solidFill>
                <a:latin typeface="+mj-lt"/>
              </a:rPr>
              <a:t>Péligre</a:t>
            </a:r>
            <a:endParaRPr lang="en-AU" sz="2800" dirty="0">
              <a:solidFill>
                <a:schemeClr val="accent3">
                  <a:lumMod val="50000"/>
                </a:schemeClr>
              </a:solidFill>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1438275" y="404812"/>
            <a:ext cx="7238181" cy="863947"/>
          </a:xfrm>
        </p:spPr>
        <p:txBody>
          <a:bodyPr>
            <a:normAutofit fontScale="90000"/>
          </a:bodyPr>
          <a:lstStyle/>
          <a:p>
            <a:pPr algn="ctr" eaLnBrk="1" hangingPunct="1"/>
            <a:br>
              <a:rPr lang="en-AU" sz="3200" b="1" dirty="0"/>
            </a:br>
            <a:r>
              <a:rPr lang="en-AU" sz="3100" b="1" dirty="0"/>
              <a:t>Human relationships</a:t>
            </a:r>
          </a:p>
        </p:txBody>
      </p:sp>
      <p:sp>
        <p:nvSpPr>
          <p:cNvPr id="5123" name="Rectangle 3"/>
          <p:cNvSpPr>
            <a:spLocks noGrp="1" noChangeArrowheads="1"/>
          </p:cNvSpPr>
          <p:nvPr>
            <p:ph type="body" idx="4294967295"/>
          </p:nvPr>
        </p:nvSpPr>
        <p:spPr>
          <a:xfrm>
            <a:off x="2915816" y="1649786"/>
            <a:ext cx="5976664" cy="4515518"/>
          </a:xfrm>
        </p:spPr>
        <p:txBody>
          <a:bodyPr>
            <a:normAutofit/>
          </a:bodyPr>
          <a:lstStyle/>
          <a:p>
            <a:r>
              <a:rPr lang="en-AU" altLang="zh-CN" sz="2400" dirty="0">
                <a:ea typeface="SimSun" pitchFamily="2" charset="-122"/>
              </a:rPr>
              <a:t>Human relationship can be defined as an interactional process of connecting ourselves with others in the network of social needs. </a:t>
            </a:r>
          </a:p>
          <a:p>
            <a:pPr eaLnBrk="1" hangingPunct="1">
              <a:buFont typeface="Wingdings" pitchFamily="2" charset="2"/>
              <a:buNone/>
            </a:pPr>
            <a:endParaRPr lang="en-AU" sz="2400" dirty="0"/>
          </a:p>
          <a:p>
            <a:pPr eaLnBrk="1" hangingPunct="1">
              <a:buFont typeface="Wingdings" pitchFamily="2" charset="2"/>
              <a:buNone/>
            </a:pPr>
            <a:r>
              <a:rPr lang="en-AU" sz="2400" dirty="0"/>
              <a:t>	Could you list some important relationships you develop with others throughout your life?</a:t>
            </a:r>
          </a:p>
        </p:txBody>
      </p:sp>
      <p:pic>
        <p:nvPicPr>
          <p:cNvPr id="18434" name="Picture 2" descr="https://encrypted-tbn0.google.com/images?q=tbn:ANd9GcQO4UHh7QUOG0bZtfH86VO4vc3PmlwtgAMC4iVYzwL03WrMqvSO"/>
          <p:cNvPicPr>
            <a:picLocks noChangeAspect="1" noChangeArrowheads="1"/>
          </p:cNvPicPr>
          <p:nvPr/>
        </p:nvPicPr>
        <p:blipFill>
          <a:blip r:embed="rId2" cstate="print"/>
          <a:srcRect/>
          <a:stretch>
            <a:fillRect/>
          </a:stretch>
        </p:blipFill>
        <p:spPr bwMode="auto">
          <a:xfrm>
            <a:off x="755576" y="1649786"/>
            <a:ext cx="2095500" cy="2181226"/>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1043608" y="709837"/>
            <a:ext cx="7474024" cy="1139825"/>
          </a:xfrm>
        </p:spPr>
        <p:txBody>
          <a:bodyPr>
            <a:normAutofit/>
          </a:bodyPr>
          <a:lstStyle/>
          <a:p>
            <a:pPr algn="ctr" eaLnBrk="1" hangingPunct="1"/>
            <a:r>
              <a:rPr lang="en-AU" altLang="zh-CN" sz="2800" b="1" dirty="0">
                <a:ea typeface="SimSun" pitchFamily="2" charset="-122"/>
              </a:rPr>
              <a:t>William </a:t>
            </a:r>
            <a:r>
              <a:rPr lang="en-AU" altLang="zh-CN" sz="2800" b="1" dirty="0" err="1">
                <a:ea typeface="SimSun" pitchFamily="2" charset="-122"/>
              </a:rPr>
              <a:t>Schutz’s</a:t>
            </a:r>
            <a:r>
              <a:rPr lang="en-AU" altLang="zh-CN" sz="2800" b="1" dirty="0">
                <a:ea typeface="SimSun" pitchFamily="2" charset="-122"/>
              </a:rPr>
              <a:t> concept of social needs</a:t>
            </a:r>
            <a:endParaRPr lang="en-AU" sz="2800" b="1" dirty="0">
              <a:ea typeface="SimSun" pitchFamily="2" charset="-122"/>
            </a:endParaRPr>
          </a:p>
        </p:txBody>
      </p:sp>
      <p:sp>
        <p:nvSpPr>
          <p:cNvPr id="6147" name="Rectangle 3"/>
          <p:cNvSpPr>
            <a:spLocks noGrp="1" noChangeArrowheads="1"/>
          </p:cNvSpPr>
          <p:nvPr>
            <p:ph type="body" idx="4294967295"/>
          </p:nvPr>
        </p:nvSpPr>
        <p:spPr>
          <a:xfrm>
            <a:off x="1115616" y="1868042"/>
            <a:ext cx="7330008" cy="4989958"/>
          </a:xfrm>
        </p:spPr>
        <p:txBody>
          <a:bodyPr>
            <a:normAutofit/>
          </a:bodyPr>
          <a:lstStyle/>
          <a:p>
            <a:pPr marL="82296" indent="0">
              <a:buNone/>
            </a:pPr>
            <a:r>
              <a:rPr lang="en-AU" altLang="zh-CN" sz="2400" dirty="0">
                <a:ea typeface="SimSun" pitchFamily="2" charset="-122"/>
              </a:rPr>
              <a:t>We perpetually strive to fulfil three social needs through communication: </a:t>
            </a:r>
          </a:p>
          <a:p>
            <a:r>
              <a:rPr lang="en-AU" altLang="zh-CN" sz="2400" b="1" dirty="0">
                <a:ea typeface="SimSun" pitchFamily="2" charset="-122"/>
              </a:rPr>
              <a:t>Inclusion</a:t>
            </a:r>
            <a:r>
              <a:rPr lang="en-AU" altLang="zh-CN" sz="2400" dirty="0">
                <a:ea typeface="SimSun" pitchFamily="2" charset="-122"/>
              </a:rPr>
              <a:t>: a sense of belonging. </a:t>
            </a:r>
          </a:p>
          <a:p>
            <a:r>
              <a:rPr lang="en-AU" altLang="zh-CN" sz="2400" b="1" dirty="0">
                <a:ea typeface="SimSun" pitchFamily="2" charset="-122"/>
              </a:rPr>
              <a:t>Control</a:t>
            </a:r>
            <a:r>
              <a:rPr lang="en-AU" altLang="zh-CN" sz="2400" dirty="0">
                <a:ea typeface="SimSun" pitchFamily="2" charset="-122"/>
              </a:rPr>
              <a:t>: the ability to be in charge of our own life and to influence people around us. </a:t>
            </a:r>
          </a:p>
          <a:p>
            <a:r>
              <a:rPr lang="en-AU" altLang="zh-CN" sz="2400" b="1" dirty="0">
                <a:ea typeface="SimSun" pitchFamily="2" charset="-122"/>
              </a:rPr>
              <a:t>Affection</a:t>
            </a:r>
            <a:r>
              <a:rPr lang="en-AU" altLang="zh-CN" sz="2400" dirty="0">
                <a:ea typeface="SimSun" pitchFamily="2" charset="-122"/>
              </a:rPr>
              <a:t>: the desire to show our love and to be loved by other persons. </a:t>
            </a:r>
          </a:p>
          <a:p>
            <a:pPr eaLnBrk="1" hangingPunct="1">
              <a:buFont typeface="Wingdings" pitchFamily="2" charset="2"/>
              <a:buNone/>
            </a:pPr>
            <a:endParaRPr lang="en-AU" sz="2400" dirty="0"/>
          </a:p>
          <a:p>
            <a:pPr marL="82296" indent="0">
              <a:buNone/>
            </a:pPr>
            <a:r>
              <a:rPr lang="en-AU" sz="2000" dirty="0" err="1"/>
              <a:t>Schutz</a:t>
            </a:r>
            <a:r>
              <a:rPr lang="en-AU" sz="2000" dirty="0"/>
              <a:t>, William (1966) </a:t>
            </a:r>
            <a:r>
              <a:rPr lang="en-AU" sz="2000" i="1" dirty="0"/>
              <a:t>The Interpersonal Underworld</a:t>
            </a:r>
            <a:r>
              <a:rPr lang="en-AU" sz="2000" dirty="0"/>
              <a:t>. Palo, Alto, CA: Science and </a:t>
            </a:r>
            <a:r>
              <a:rPr lang="en-AU" sz="2000" dirty="0" err="1"/>
              <a:t>Behavior</a:t>
            </a:r>
            <a:r>
              <a:rPr lang="en-AU" sz="2000" dirty="0"/>
              <a:t> Books.</a:t>
            </a:r>
          </a:p>
          <a:p>
            <a:pPr eaLnBrk="1" hangingPunct="1"/>
            <a:endParaRPr lang="en-AU" sz="2400" dirty="0"/>
          </a:p>
        </p:txBody>
      </p:sp>
    </p:spTree>
    <p:extLst>
      <p:ext uri="{BB962C8B-B14F-4D97-AF65-F5344CB8AC3E}">
        <p14:creationId xmlns:p14="http://schemas.microsoft.com/office/powerpoint/2010/main" val="37349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1218564" y="260648"/>
            <a:ext cx="7416824" cy="1152128"/>
          </a:xfrm>
        </p:spPr>
        <p:txBody>
          <a:bodyPr>
            <a:normAutofit/>
          </a:bodyPr>
          <a:lstStyle/>
          <a:p>
            <a:pPr algn="ctr" eaLnBrk="1" hangingPunct="1"/>
            <a:r>
              <a:rPr lang="en-AU" sz="2800" b="1" dirty="0"/>
              <a:t>What characterises human relationship</a:t>
            </a:r>
            <a:endParaRPr lang="en-AU" sz="2800" dirty="0"/>
          </a:p>
        </p:txBody>
      </p:sp>
      <p:sp>
        <p:nvSpPr>
          <p:cNvPr id="9219" name="Rectangle 3"/>
          <p:cNvSpPr>
            <a:spLocks noGrp="1" noChangeArrowheads="1"/>
          </p:cNvSpPr>
          <p:nvPr>
            <p:ph type="body" idx="4294967295"/>
          </p:nvPr>
        </p:nvSpPr>
        <p:spPr>
          <a:xfrm>
            <a:off x="2735796" y="1268760"/>
            <a:ext cx="5873858" cy="4680520"/>
          </a:xfrm>
        </p:spPr>
        <p:txBody>
          <a:bodyPr>
            <a:noAutofit/>
          </a:bodyPr>
          <a:lstStyle/>
          <a:p>
            <a:pPr eaLnBrk="1" hangingPunct="1"/>
            <a:r>
              <a:rPr lang="en-AU" sz="1800" dirty="0">
                <a:solidFill>
                  <a:schemeClr val="accent5">
                    <a:lumMod val="75000"/>
                  </a:schemeClr>
                </a:solidFill>
              </a:rPr>
              <a:t>Dynamic</a:t>
            </a:r>
            <a:r>
              <a:rPr lang="en-AU" sz="1800" dirty="0"/>
              <a:t>: </a:t>
            </a:r>
          </a:p>
          <a:p>
            <a:pPr marL="82296" indent="0" eaLnBrk="1" hangingPunct="1">
              <a:buNone/>
            </a:pPr>
            <a:r>
              <a:rPr lang="en-AU" sz="1800" dirty="0"/>
              <a:t>Human relationships are ongoing and ever changing.</a:t>
            </a:r>
          </a:p>
          <a:p>
            <a:pPr eaLnBrk="1" hangingPunct="1"/>
            <a:r>
              <a:rPr lang="en-AU" sz="1800" dirty="0">
                <a:solidFill>
                  <a:schemeClr val="accent5">
                    <a:lumMod val="75000"/>
                  </a:schemeClr>
                </a:solidFill>
              </a:rPr>
              <a:t>Hierarchical</a:t>
            </a:r>
            <a:r>
              <a:rPr lang="en-AU" sz="1800" dirty="0"/>
              <a:t>: </a:t>
            </a:r>
          </a:p>
          <a:p>
            <a:pPr marL="82296" indent="0" eaLnBrk="1" hangingPunct="1">
              <a:buNone/>
            </a:pPr>
            <a:r>
              <a:rPr lang="en-AU" sz="1800" dirty="0"/>
              <a:t>Different levels of relationship require different degree of involvement.</a:t>
            </a:r>
          </a:p>
          <a:p>
            <a:pPr eaLnBrk="1" hangingPunct="1"/>
            <a:r>
              <a:rPr lang="en-AU" sz="1800" dirty="0">
                <a:solidFill>
                  <a:schemeClr val="accent5">
                    <a:lumMod val="75000"/>
                  </a:schemeClr>
                </a:solidFill>
              </a:rPr>
              <a:t>Reciprocal</a:t>
            </a:r>
            <a:r>
              <a:rPr lang="en-AU" sz="1800" dirty="0"/>
              <a:t>: </a:t>
            </a:r>
          </a:p>
          <a:p>
            <a:pPr marL="82296" indent="0" eaLnBrk="1" hangingPunct="1">
              <a:buNone/>
            </a:pPr>
            <a:r>
              <a:rPr lang="en-AU" sz="1800" dirty="0"/>
              <a:t>People in the relationship network satisfy each other’s needs for inclusion, control and affection.</a:t>
            </a:r>
          </a:p>
          <a:p>
            <a:pPr eaLnBrk="1" hangingPunct="1"/>
            <a:r>
              <a:rPr lang="en-AU" sz="1800" dirty="0">
                <a:solidFill>
                  <a:schemeClr val="accent5">
                    <a:lumMod val="75000"/>
                  </a:schemeClr>
                </a:solidFill>
              </a:rPr>
              <a:t>Unique:</a:t>
            </a:r>
          </a:p>
          <a:p>
            <a:pPr marL="82296" indent="0" eaLnBrk="1" hangingPunct="1">
              <a:buNone/>
            </a:pPr>
            <a:r>
              <a:rPr lang="en-AU" sz="1800" dirty="0"/>
              <a:t>The development of different relationships require different social norms and rules.</a:t>
            </a:r>
          </a:p>
          <a:p>
            <a:pPr eaLnBrk="1" hangingPunct="1"/>
            <a:r>
              <a:rPr lang="en-AU" sz="1800" dirty="0">
                <a:solidFill>
                  <a:schemeClr val="accent5">
                    <a:lumMod val="75000"/>
                  </a:schemeClr>
                </a:solidFill>
              </a:rPr>
              <a:t>Interdependent and irreplaceable:</a:t>
            </a:r>
          </a:p>
          <a:p>
            <a:pPr marL="82296" indent="0" eaLnBrk="1" hangingPunct="1">
              <a:buNone/>
            </a:pPr>
            <a:r>
              <a:rPr lang="en-AU" sz="1800" dirty="0"/>
              <a:t>People in a relationship network are connected; and individuals are unique and not replaceable in the network. </a:t>
            </a:r>
          </a:p>
          <a:p>
            <a:pPr eaLnBrk="1" hangingPunct="1"/>
            <a:endParaRPr lang="en-AU" sz="1800" dirty="0"/>
          </a:p>
          <a:p>
            <a:pPr eaLnBrk="1" hangingPunct="1">
              <a:buNone/>
            </a:pPr>
            <a:r>
              <a:rPr lang="en-AU" sz="1800" dirty="0"/>
              <a:t>	</a:t>
            </a:r>
          </a:p>
        </p:txBody>
      </p:sp>
      <p:pic>
        <p:nvPicPr>
          <p:cNvPr id="14338" name="Picture 2" descr="https://encrypted-tbn0.google.com/images?q=tbn:ANd9GcQk-X7UQThIV6BB0RgXnbe4UiHrtpXgy9iE741tWqETca9I2J-6"/>
          <p:cNvPicPr>
            <a:picLocks noChangeAspect="1" noChangeArrowheads="1"/>
          </p:cNvPicPr>
          <p:nvPr/>
        </p:nvPicPr>
        <p:blipFill>
          <a:blip r:embed="rId3" cstate="print"/>
          <a:srcRect/>
          <a:stretch>
            <a:fillRect/>
          </a:stretch>
        </p:blipFill>
        <p:spPr bwMode="auto">
          <a:xfrm>
            <a:off x="1115616" y="1556792"/>
            <a:ext cx="1512168" cy="1512168"/>
          </a:xfrm>
          <a:prstGeom prst="rect">
            <a:avLst/>
          </a:prstGeom>
          <a:noFill/>
        </p:spPr>
      </p:pic>
      <p:sp>
        <p:nvSpPr>
          <p:cNvPr id="2" name="TextBox 1"/>
          <p:cNvSpPr txBox="1"/>
          <p:nvPr/>
        </p:nvSpPr>
        <p:spPr>
          <a:xfrm>
            <a:off x="1336766" y="6165304"/>
            <a:ext cx="7272888" cy="646331"/>
          </a:xfrm>
          <a:prstGeom prst="rect">
            <a:avLst/>
          </a:prstGeom>
          <a:noFill/>
        </p:spPr>
        <p:txBody>
          <a:bodyPr wrap="none" rtlCol="0">
            <a:spAutoFit/>
          </a:bodyPr>
          <a:lstStyle/>
          <a:p>
            <a:r>
              <a:rPr lang="en-AU" dirty="0">
                <a:latin typeface="+mj-lt"/>
              </a:rPr>
              <a:t>Chen, G-M., &amp; </a:t>
            </a:r>
            <a:r>
              <a:rPr lang="en-AU" dirty="0" err="1">
                <a:latin typeface="+mj-lt"/>
              </a:rPr>
              <a:t>Starosta</a:t>
            </a:r>
            <a:r>
              <a:rPr lang="en-AU" dirty="0">
                <a:latin typeface="+mj-lt"/>
              </a:rPr>
              <a:t>, W. (2005). </a:t>
            </a:r>
            <a:r>
              <a:rPr lang="en-AU" i="1" dirty="0">
                <a:latin typeface="+mj-lt"/>
              </a:rPr>
              <a:t>Foundations of intercultural communication</a:t>
            </a:r>
            <a:r>
              <a:rPr lang="en-AU" dirty="0">
                <a:latin typeface="+mj-lt"/>
              </a:rPr>
              <a:t>.  </a:t>
            </a:r>
          </a:p>
          <a:p>
            <a:r>
              <a:rPr lang="en-AU" dirty="0">
                <a:latin typeface="+mj-lt"/>
              </a:rPr>
              <a:t>Lanham, MD: American University Press.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043608" y="476672"/>
            <a:ext cx="7024687" cy="1143000"/>
          </a:xfrm>
        </p:spPr>
        <p:txBody>
          <a:bodyPr>
            <a:normAutofit/>
          </a:bodyPr>
          <a:lstStyle/>
          <a:p>
            <a:pPr algn="ctr" eaLnBrk="1" hangingPunct="1"/>
            <a:r>
              <a:rPr lang="en-AU" altLang="en-US" sz="2800" b="1" dirty="0"/>
              <a:t>Social exchange theory</a:t>
            </a:r>
          </a:p>
        </p:txBody>
      </p:sp>
      <p:sp>
        <p:nvSpPr>
          <p:cNvPr id="15363" name="Rectangle 3"/>
          <p:cNvSpPr>
            <a:spLocks noGrp="1" noChangeArrowheads="1"/>
          </p:cNvSpPr>
          <p:nvPr>
            <p:ph idx="1"/>
          </p:nvPr>
        </p:nvSpPr>
        <p:spPr>
          <a:xfrm>
            <a:off x="971600" y="1628800"/>
            <a:ext cx="7848872" cy="4464496"/>
          </a:xfrm>
        </p:spPr>
        <p:txBody>
          <a:bodyPr>
            <a:normAutofit/>
          </a:bodyPr>
          <a:lstStyle/>
          <a:p>
            <a:pPr eaLnBrk="1" hangingPunct="1"/>
            <a:r>
              <a:rPr lang="en-AU" altLang="en-US" sz="2400" dirty="0"/>
              <a:t>Social exchange theory assumes that individuals establish and continue social relations based on expectations that such relations will be mutually beneficial.</a:t>
            </a:r>
          </a:p>
          <a:p>
            <a:pPr eaLnBrk="1" hangingPunct="1">
              <a:buFontTx/>
              <a:buNone/>
            </a:pPr>
            <a:endParaRPr lang="en-AU" altLang="en-US" sz="2400" dirty="0"/>
          </a:p>
          <a:p>
            <a:pPr eaLnBrk="1" hangingPunct="1"/>
            <a:r>
              <a:rPr lang="en-AU" altLang="en-US" sz="2400" dirty="0"/>
              <a:t>If the calculated rewards are greater than the costs, we will continue to develop the relationship. If not, we might leave the existing relationship to seek a new one. </a:t>
            </a:r>
          </a:p>
          <a:p>
            <a:pPr eaLnBrk="1" hangingPunct="1">
              <a:buFontTx/>
              <a:buNone/>
            </a:pPr>
            <a:endParaRPr lang="en-AU" altLang="en-US" sz="2400" dirty="0"/>
          </a:p>
          <a:p>
            <a:pPr eaLnBrk="1" hangingPunct="1"/>
            <a:r>
              <a:rPr lang="en-AU" altLang="en-US" sz="2400" dirty="0"/>
              <a:t>What can constitute rewards and costs in human relationships?</a:t>
            </a:r>
          </a:p>
          <a:p>
            <a:pPr eaLnBrk="1" hangingPunct="1">
              <a:buFontTx/>
              <a:buNone/>
            </a:pPr>
            <a:endParaRPr lang="en-AU" altLang="en-US" sz="2400" dirty="0"/>
          </a:p>
        </p:txBody>
      </p:sp>
    </p:spTree>
    <p:extLst>
      <p:ext uri="{BB962C8B-B14F-4D97-AF65-F5344CB8AC3E}">
        <p14:creationId xmlns:p14="http://schemas.microsoft.com/office/powerpoint/2010/main" val="1862751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a:solidFill>
                  <a:schemeClr val="accent3">
                    <a:lumMod val="50000"/>
                  </a:schemeClr>
                </a:solidFill>
              </a:rPr>
              <a:t>T</a:t>
            </a:r>
            <a:r>
              <a:rPr lang="en-AU" sz="2800" b="1" dirty="0" err="1">
                <a:solidFill>
                  <a:schemeClr val="accent3">
                    <a:lumMod val="50000"/>
                  </a:schemeClr>
                </a:solidFill>
              </a:rPr>
              <a:t>hink</a:t>
            </a:r>
            <a:r>
              <a:rPr lang="en-AU" sz="2800" b="1" dirty="0">
                <a:solidFill>
                  <a:schemeClr val="accent3">
                    <a:lumMod val="50000"/>
                  </a:schemeClr>
                </a:solidFill>
              </a:rPr>
              <a:t> about these questions…</a:t>
            </a:r>
          </a:p>
        </p:txBody>
      </p:sp>
      <p:sp>
        <p:nvSpPr>
          <p:cNvPr id="3" name="Content Placeholder 2"/>
          <p:cNvSpPr>
            <a:spLocks noGrp="1"/>
          </p:cNvSpPr>
          <p:nvPr>
            <p:ph idx="1"/>
          </p:nvPr>
        </p:nvSpPr>
        <p:spPr>
          <a:xfrm>
            <a:off x="2627784" y="1417638"/>
            <a:ext cx="6120680" cy="4680520"/>
          </a:xfrm>
        </p:spPr>
        <p:txBody>
          <a:bodyPr>
            <a:normAutofit/>
          </a:bodyPr>
          <a:lstStyle/>
          <a:p>
            <a:pPr lvl="0"/>
            <a:r>
              <a:rPr lang="en-AU" sz="2400" dirty="0"/>
              <a:t>How do you get to know people who are different from you? Are these relationships different from those characterised by similarity? </a:t>
            </a:r>
          </a:p>
          <a:p>
            <a:pPr lvl="0"/>
            <a:r>
              <a:rPr lang="en-AU" sz="2400" dirty="0"/>
              <a:t>What are some of the criteria we use to determine who we want to form friendships with and with whom we don't want to be associated? </a:t>
            </a:r>
          </a:p>
          <a:p>
            <a:endParaRPr lang="en-AU" sz="2000" dirty="0"/>
          </a:p>
        </p:txBody>
      </p:sp>
      <p:pic>
        <p:nvPicPr>
          <p:cNvPr id="2050" name="Picture 2" descr="Free Think Cliparts, Download Free Clip Art, Free Clip Art on ...">
            <a:extLst>
              <a:ext uri="{FF2B5EF4-FFF2-40B4-BE49-F238E27FC236}">
                <a16:creationId xmlns:a16="http://schemas.microsoft.com/office/drawing/2014/main" id="{DDF00A84-8D15-4328-B1C6-536B0B6F92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6416" y="1484784"/>
            <a:ext cx="1218696" cy="12241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5531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1452</TotalTime>
  <Words>781</Words>
  <Application>Microsoft Office PowerPoint</Application>
  <PresentationFormat>全屏显示(4:3)</PresentationFormat>
  <Paragraphs>81</Paragraphs>
  <Slides>14</Slides>
  <Notes>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Gill Sans MT</vt:lpstr>
      <vt:lpstr>Tahoma</vt:lpstr>
      <vt:lpstr>Times New Roman</vt:lpstr>
      <vt:lpstr>Verdana</vt:lpstr>
      <vt:lpstr>Wingdings</vt:lpstr>
      <vt:lpstr>Wingdings 2</vt:lpstr>
      <vt:lpstr>Solstice</vt:lpstr>
      <vt:lpstr>  </vt:lpstr>
      <vt:lpstr>Learning objectives</vt:lpstr>
      <vt:lpstr>PowerPoint 演示文稿</vt:lpstr>
      <vt:lpstr>PowerPoint 演示文稿</vt:lpstr>
      <vt:lpstr> Human relationships</vt:lpstr>
      <vt:lpstr>William Schutz’s concept of social needs</vt:lpstr>
      <vt:lpstr>What characterises human relationship</vt:lpstr>
      <vt:lpstr>Social exchange theory</vt:lpstr>
      <vt:lpstr>Think about these questions…</vt:lpstr>
      <vt:lpstr>       Similarity attraction</vt:lpstr>
      <vt:lpstr> Self-disclosure</vt:lpstr>
      <vt:lpstr>Friendship, romantic relationship and family</vt:lpstr>
      <vt:lpstr>Technology and human relationships</vt:lpstr>
      <vt:lpstr>After class…</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TIANHAO HE</cp:lastModifiedBy>
  <cp:revision>247</cp:revision>
  <cp:lastPrinted>1601-01-01T00:00:00Z</cp:lastPrinted>
  <dcterms:created xsi:type="dcterms:W3CDTF">2007-07-24T01:46:56Z</dcterms:created>
  <dcterms:modified xsi:type="dcterms:W3CDTF">2021-07-14T19:04:13Z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